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Source Serif 4 Semi Bold"/>
      <p:regular r:id="rId13"/>
    </p:embeddedFont>
    <p:embeddedFont>
      <p:font typeface="Source Serif 4 Semi Bold"/>
      <p:regular r:id="rId14"/>
    </p:embeddedFont>
    <p:embeddedFont>
      <p:font typeface="Source Serif 4 Semi Bold"/>
      <p:regular r:id="rId15"/>
    </p:embeddedFont>
    <p:embeddedFont>
      <p:font typeface="Source Serif 4 Semi Bold"/>
      <p:regular r:id="rId16"/>
    </p:embeddedFont>
    <p:embeddedFont>
      <p:font typeface="Source Sans 3"/>
      <p:regular r:id="rId17"/>
    </p:embeddedFont>
    <p:embeddedFont>
      <p:font typeface="Source Sans 3"/>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calendly.com" TargetMode="External"/><Relationship Id="rId1"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mailto:sales@erpsystem.com" TargetMode="External"/><Relationship Id="rId5" Type="http://schemas.openxmlformats.org/officeDocument/2006/relationships/hyperlink" Target="https://calendly.com/erpsystem/consultation"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image" Target="../media/image-6-3.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350437" y="979646"/>
            <a:ext cx="7415927" cy="2178129"/>
          </a:xfrm>
          <a:prstGeom prst="rect">
            <a:avLst/>
          </a:prstGeom>
          <a:noFill/>
          <a:ln/>
        </p:spPr>
        <p:txBody>
          <a:bodyPr wrap="square" lIns="0" tIns="0" rIns="0" bIns="0" rtlCol="0" anchor="t"/>
          <a:lstStyle/>
          <a:p>
            <a:pPr algn="l" indent="0" marL="0">
              <a:lnSpc>
                <a:spcPts val="5700"/>
              </a:lnSpc>
              <a:buNone/>
            </a:pPr>
            <a:r>
              <a:rPr lang="en-US" sz="4550" dirty="0">
                <a:solidFill>
                  <a:srgbClr val="000000"/>
                </a:solidFill>
                <a:latin typeface="Source Serif 4 Semi Bold" pitchFamily="34" charset="0"/>
                <a:ea typeface="Source Serif 4 Semi Bold" pitchFamily="34" charset="-122"/>
                <a:cs typeface="Source Serif 4 Semi Bold" pitchFamily="34" charset="-120"/>
              </a:rPr>
              <a:t>Transform Your Business With Our Comprehensive ERP System</a:t>
            </a:r>
            <a:endParaRPr lang="en-US" sz="4550" dirty="0"/>
          </a:p>
        </p:txBody>
      </p:sp>
      <p:sp>
        <p:nvSpPr>
          <p:cNvPr id="3" name="Text 1"/>
          <p:cNvSpPr/>
          <p:nvPr/>
        </p:nvSpPr>
        <p:spPr>
          <a:xfrm>
            <a:off x="6350437" y="3528060"/>
            <a:ext cx="7415927" cy="2765346"/>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Source Sans 3" pitchFamily="34" charset="0"/>
                <a:ea typeface="Source Sans 3" pitchFamily="34" charset="-122"/>
                <a:cs typeface="Source Sans 3" pitchFamily="34" charset="-120"/>
              </a:rPr>
              <a:t>Elevate your operations with our cutting-edge, Angular-based ERP system. Designed for modern enterprises, it seamlessly integrates essential functions including HR and Payroll for efficient workforce management, comprehensive Finance modules for precise accounting and reporting, and robust Sales tools to drive revenue and manage customer relationships. Streamline your processes and unlock new levels of productivity.</a:t>
            </a:r>
            <a:endParaRPr lang="en-US" sz="1900" dirty="0"/>
          </a:p>
        </p:txBody>
      </p:sp>
      <p:pic>
        <p:nvPicPr>
          <p:cNvPr id="4" name="Image 0" descr="preencoded.png">
            <a:hlinkClick r:id="rId2" tooltip=""/>
          </p:cNvPr>
          <p:cNvPicPr>
            <a:picLocks noChangeAspect="1"/>
          </p:cNvPicPr>
          <p:nvPr/>
        </p:nvPicPr>
        <p:blipFill>
          <a:blip r:embed="rId1"/>
          <a:stretch>
            <a:fillRect/>
          </a:stretch>
        </p:blipFill>
        <p:spPr>
          <a:xfrm>
            <a:off x="6350437" y="6571059"/>
            <a:ext cx="2203609" cy="678894"/>
          </a:xfrm>
          <a:prstGeom prst="rect">
            <a:avLst/>
          </a:prstGeom>
        </p:spPr>
      </p:pic>
      <p:pic>
        <p:nvPicPr>
          <p:cNvPr id="5" name="Image 1" descr="preencoded.png">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1613" y="896660"/>
            <a:ext cx="8100774" cy="876538"/>
          </a:xfrm>
          <a:prstGeom prst="rect">
            <a:avLst/>
          </a:prstGeom>
          <a:noFill/>
          <a:ln/>
        </p:spPr>
        <p:txBody>
          <a:bodyPr wrap="square" lIns="0" tIns="0" rIns="0" bIns="0" rtlCol="0" anchor="t"/>
          <a:lstStyle/>
          <a:p>
            <a:pPr algn="l" indent="0" marL="0">
              <a:lnSpc>
                <a:spcPts val="3450"/>
              </a:lnSpc>
              <a:buNone/>
            </a:pPr>
            <a:r>
              <a:rPr lang="en-US" sz="2750" dirty="0">
                <a:solidFill>
                  <a:srgbClr val="000000"/>
                </a:solidFill>
                <a:latin typeface="Source Serif 4 Semi Bold" pitchFamily="34" charset="0"/>
                <a:ea typeface="Source Serif 4 Semi Bold" pitchFamily="34" charset="-122"/>
                <a:cs typeface="Source Serif 4 Semi Bold" pitchFamily="34" charset="-120"/>
              </a:rPr>
              <a:t>HR &amp; Payroll Management: Streamline Your Workforce</a:t>
            </a:r>
            <a:endParaRPr lang="en-US" sz="2750" dirty="0"/>
          </a:p>
        </p:txBody>
      </p:sp>
      <p:sp>
        <p:nvSpPr>
          <p:cNvPr id="4" name="Text 1"/>
          <p:cNvSpPr/>
          <p:nvPr/>
        </p:nvSpPr>
        <p:spPr>
          <a:xfrm>
            <a:off x="521613" y="1996678"/>
            <a:ext cx="8100774" cy="476964"/>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Optimize your human resources and payroll operations with our comprehensive ERP module. From onboarding to payroll processing, ensure efficiency, accuracy, and compliance across your entire workforce management.</a:t>
            </a:r>
            <a:endParaRPr lang="en-US" sz="1150" dirty="0"/>
          </a:p>
        </p:txBody>
      </p:sp>
      <p:sp>
        <p:nvSpPr>
          <p:cNvPr id="5" name="Text 2"/>
          <p:cNvSpPr/>
          <p:nvPr/>
        </p:nvSpPr>
        <p:spPr>
          <a:xfrm>
            <a:off x="521613" y="2641282"/>
            <a:ext cx="148947" cy="18621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erif 4 Light" pitchFamily="34" charset="0"/>
                <a:ea typeface="Source Serif 4 Light" pitchFamily="34" charset="-122"/>
                <a:cs typeface="Source Serif 4 Light" pitchFamily="34" charset="-120"/>
              </a:rPr>
              <a:t>01</a:t>
            </a:r>
            <a:endParaRPr lang="en-US" sz="1150" dirty="0"/>
          </a:p>
        </p:txBody>
      </p:sp>
      <p:sp>
        <p:nvSpPr>
          <p:cNvPr id="6" name="Shape 3"/>
          <p:cNvSpPr/>
          <p:nvPr/>
        </p:nvSpPr>
        <p:spPr>
          <a:xfrm>
            <a:off x="521613" y="2879169"/>
            <a:ext cx="8100774" cy="15240"/>
          </a:xfrm>
          <a:prstGeom prst="rect">
            <a:avLst/>
          </a:prstGeom>
          <a:solidFill>
            <a:srgbClr val="BE49DF"/>
          </a:solidFill>
          <a:ln/>
        </p:spPr>
      </p:sp>
      <p:sp>
        <p:nvSpPr>
          <p:cNvPr id="7" name="Text 4"/>
          <p:cNvSpPr/>
          <p:nvPr/>
        </p:nvSpPr>
        <p:spPr>
          <a:xfrm>
            <a:off x="521613" y="2984063"/>
            <a:ext cx="3205043" cy="219194"/>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Employee Onboarding &amp; Management</a:t>
            </a:r>
            <a:endParaRPr lang="en-US" sz="1350" dirty="0"/>
          </a:p>
        </p:txBody>
      </p:sp>
      <p:sp>
        <p:nvSpPr>
          <p:cNvPr id="8" name="Text 5"/>
          <p:cNvSpPr/>
          <p:nvPr/>
        </p:nvSpPr>
        <p:spPr>
          <a:xfrm>
            <a:off x="521613" y="3292673"/>
            <a:ext cx="8100774" cy="238482"/>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Seamlessly integrate new hires and manage employee data from a centralized system, ensuring all information is up-to-date.</a:t>
            </a:r>
            <a:endParaRPr lang="en-US" sz="1150" dirty="0"/>
          </a:p>
        </p:txBody>
      </p:sp>
      <p:sp>
        <p:nvSpPr>
          <p:cNvPr id="9" name="Text 6"/>
          <p:cNvSpPr/>
          <p:nvPr/>
        </p:nvSpPr>
        <p:spPr>
          <a:xfrm>
            <a:off x="521613" y="3791783"/>
            <a:ext cx="148947" cy="18621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erif 4 Light" pitchFamily="34" charset="0"/>
                <a:ea typeface="Source Serif 4 Light" pitchFamily="34" charset="-122"/>
                <a:cs typeface="Source Serif 4 Light" pitchFamily="34" charset="-120"/>
              </a:rPr>
              <a:t>02</a:t>
            </a:r>
            <a:endParaRPr lang="en-US" sz="1150" dirty="0"/>
          </a:p>
        </p:txBody>
      </p:sp>
      <p:sp>
        <p:nvSpPr>
          <p:cNvPr id="10" name="Shape 7"/>
          <p:cNvSpPr/>
          <p:nvPr/>
        </p:nvSpPr>
        <p:spPr>
          <a:xfrm>
            <a:off x="521613" y="4029670"/>
            <a:ext cx="8100774" cy="15240"/>
          </a:xfrm>
          <a:prstGeom prst="rect">
            <a:avLst/>
          </a:prstGeom>
          <a:solidFill>
            <a:srgbClr val="BE49DF"/>
          </a:solidFill>
          <a:ln/>
        </p:spPr>
      </p:sp>
      <p:sp>
        <p:nvSpPr>
          <p:cNvPr id="11" name="Text 8"/>
          <p:cNvSpPr/>
          <p:nvPr/>
        </p:nvSpPr>
        <p:spPr>
          <a:xfrm>
            <a:off x="521613" y="4134564"/>
            <a:ext cx="2577584" cy="219194"/>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Automated Time &amp; Attendance</a:t>
            </a:r>
            <a:endParaRPr lang="en-US" sz="1350" dirty="0"/>
          </a:p>
        </p:txBody>
      </p:sp>
      <p:sp>
        <p:nvSpPr>
          <p:cNvPr id="12" name="Text 9"/>
          <p:cNvSpPr/>
          <p:nvPr/>
        </p:nvSpPr>
        <p:spPr>
          <a:xfrm>
            <a:off x="521613" y="4443174"/>
            <a:ext cx="8100774" cy="476964"/>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Track work hours, manage leave requests, and ensure accurate attendance records with automated systems to reduce manual effort.</a:t>
            </a:r>
            <a:endParaRPr lang="en-US" sz="1150" dirty="0"/>
          </a:p>
        </p:txBody>
      </p:sp>
      <p:sp>
        <p:nvSpPr>
          <p:cNvPr id="13" name="Text 10"/>
          <p:cNvSpPr/>
          <p:nvPr/>
        </p:nvSpPr>
        <p:spPr>
          <a:xfrm>
            <a:off x="521613" y="5180767"/>
            <a:ext cx="148947" cy="18621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erif 4 Light" pitchFamily="34" charset="0"/>
                <a:ea typeface="Source Serif 4 Light" pitchFamily="34" charset="-122"/>
                <a:cs typeface="Source Serif 4 Light" pitchFamily="34" charset="-120"/>
              </a:rPr>
              <a:t>03</a:t>
            </a:r>
            <a:endParaRPr lang="en-US" sz="1150" dirty="0"/>
          </a:p>
        </p:txBody>
      </p:sp>
      <p:sp>
        <p:nvSpPr>
          <p:cNvPr id="14" name="Shape 11"/>
          <p:cNvSpPr/>
          <p:nvPr/>
        </p:nvSpPr>
        <p:spPr>
          <a:xfrm>
            <a:off x="521613" y="5418653"/>
            <a:ext cx="8100774" cy="15240"/>
          </a:xfrm>
          <a:prstGeom prst="rect">
            <a:avLst/>
          </a:prstGeom>
          <a:solidFill>
            <a:srgbClr val="BE49DF"/>
          </a:solidFill>
          <a:ln/>
        </p:spPr>
      </p:sp>
      <p:sp>
        <p:nvSpPr>
          <p:cNvPr id="15" name="Text 12"/>
          <p:cNvSpPr/>
          <p:nvPr/>
        </p:nvSpPr>
        <p:spPr>
          <a:xfrm>
            <a:off x="521613" y="5523548"/>
            <a:ext cx="2341840" cy="219194"/>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Efficient Payroll Processing</a:t>
            </a:r>
            <a:endParaRPr lang="en-US" sz="1350" dirty="0"/>
          </a:p>
        </p:txBody>
      </p:sp>
      <p:sp>
        <p:nvSpPr>
          <p:cNvPr id="16" name="Text 13"/>
          <p:cNvSpPr/>
          <p:nvPr/>
        </p:nvSpPr>
        <p:spPr>
          <a:xfrm>
            <a:off x="521613" y="5832158"/>
            <a:ext cx="8100774" cy="238482"/>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Automate payroll calculations, deductions, and disbursements, ensuring timely and accurate payments for all employees.</a:t>
            </a:r>
            <a:endParaRPr lang="en-US" sz="1150" dirty="0"/>
          </a:p>
        </p:txBody>
      </p:sp>
      <p:sp>
        <p:nvSpPr>
          <p:cNvPr id="17" name="Text 14"/>
          <p:cNvSpPr/>
          <p:nvPr/>
        </p:nvSpPr>
        <p:spPr>
          <a:xfrm>
            <a:off x="521613" y="6331268"/>
            <a:ext cx="148947" cy="18621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erif 4 Light" pitchFamily="34" charset="0"/>
                <a:ea typeface="Source Serif 4 Light" pitchFamily="34" charset="-122"/>
                <a:cs typeface="Source Serif 4 Light" pitchFamily="34" charset="-120"/>
              </a:rPr>
              <a:t>04</a:t>
            </a:r>
            <a:endParaRPr lang="en-US" sz="1150" dirty="0"/>
          </a:p>
        </p:txBody>
      </p:sp>
      <p:sp>
        <p:nvSpPr>
          <p:cNvPr id="18" name="Shape 15"/>
          <p:cNvSpPr/>
          <p:nvPr/>
        </p:nvSpPr>
        <p:spPr>
          <a:xfrm>
            <a:off x="521613" y="6569154"/>
            <a:ext cx="8100774" cy="15240"/>
          </a:xfrm>
          <a:prstGeom prst="rect">
            <a:avLst/>
          </a:prstGeom>
          <a:solidFill>
            <a:srgbClr val="BE49DF"/>
          </a:solidFill>
          <a:ln/>
        </p:spPr>
      </p:sp>
      <p:sp>
        <p:nvSpPr>
          <p:cNvPr id="19" name="Text 16"/>
          <p:cNvSpPr/>
          <p:nvPr/>
        </p:nvSpPr>
        <p:spPr>
          <a:xfrm>
            <a:off x="521613" y="6674048"/>
            <a:ext cx="2073712" cy="219194"/>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Compliance &amp; Reporting</a:t>
            </a:r>
            <a:endParaRPr lang="en-US" sz="1350" dirty="0"/>
          </a:p>
        </p:txBody>
      </p:sp>
      <p:sp>
        <p:nvSpPr>
          <p:cNvPr id="20" name="Text 17"/>
          <p:cNvSpPr/>
          <p:nvPr/>
        </p:nvSpPr>
        <p:spPr>
          <a:xfrm>
            <a:off x="521613" y="6982658"/>
            <a:ext cx="8100774" cy="238482"/>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Stay compliant with evolving labor laws and generate comprehensive reports for better strategic decision-making and audits.</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2108" y="528399"/>
            <a:ext cx="7799784" cy="1129427"/>
          </a:xfrm>
          <a:prstGeom prst="rect">
            <a:avLst/>
          </a:prstGeom>
          <a:noFill/>
          <a:ln/>
        </p:spPr>
        <p:txBody>
          <a:bodyPr wrap="square" lIns="0" tIns="0" rIns="0" bIns="0" rtlCol="0" anchor="t"/>
          <a:lstStyle/>
          <a:p>
            <a:pPr algn="l" indent="0" marL="0">
              <a:lnSpc>
                <a:spcPts val="4400"/>
              </a:lnSpc>
              <a:buNone/>
            </a:pPr>
            <a:r>
              <a:rPr lang="en-US" sz="3550" dirty="0">
                <a:solidFill>
                  <a:srgbClr val="000000"/>
                </a:solidFill>
                <a:latin typeface="Source Serif 4 Semi Bold" pitchFamily="34" charset="0"/>
                <a:ea typeface="Source Serif 4 Semi Bold" pitchFamily="34" charset="-122"/>
                <a:cs typeface="Source Serif 4 Semi Bold" pitchFamily="34" charset="-120"/>
              </a:rPr>
              <a:t>Financial Management Made Simple</a:t>
            </a:r>
            <a:endParaRPr lang="en-US" sz="3550" dirty="0"/>
          </a:p>
        </p:txBody>
      </p:sp>
      <p:sp>
        <p:nvSpPr>
          <p:cNvPr id="4" name="Text 1"/>
          <p:cNvSpPr/>
          <p:nvPr/>
        </p:nvSpPr>
        <p:spPr>
          <a:xfrm>
            <a:off x="672108" y="1945838"/>
            <a:ext cx="7799784" cy="921544"/>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Our comprehensive finance module helps you streamline your financial operations, providing robust tools for accounting, budgeting, and insightful reporting. Gain clarity and control over your finances to drive strategic growth.</a:t>
            </a:r>
            <a:endParaRPr lang="en-US" sz="1500" dirty="0"/>
          </a:p>
        </p:txBody>
      </p:sp>
      <p:sp>
        <p:nvSpPr>
          <p:cNvPr id="5" name="Shape 2"/>
          <p:cNvSpPr/>
          <p:nvPr/>
        </p:nvSpPr>
        <p:spPr>
          <a:xfrm>
            <a:off x="672108" y="3083362"/>
            <a:ext cx="7799784" cy="1411248"/>
          </a:xfrm>
          <a:prstGeom prst="roundRect">
            <a:avLst>
              <a:gd name="adj" fmla="val 5716"/>
            </a:avLst>
          </a:prstGeom>
          <a:solidFill>
            <a:srgbClr val="F0D4F7"/>
          </a:solidFill>
          <a:ln w="7620">
            <a:solidFill>
              <a:srgbClr val="D6BADD"/>
            </a:solidFill>
            <a:prstDash val="solid"/>
          </a:ln>
        </p:spPr>
      </p:sp>
      <p:sp>
        <p:nvSpPr>
          <p:cNvPr id="6" name="Text 3"/>
          <p:cNvSpPr/>
          <p:nvPr/>
        </p:nvSpPr>
        <p:spPr>
          <a:xfrm>
            <a:off x="871776" y="3283029"/>
            <a:ext cx="2259330" cy="282416"/>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4 Semi Bold" pitchFamily="34" charset="0"/>
                <a:ea typeface="Source Serif 4 Semi Bold" pitchFamily="34" charset="-122"/>
                <a:cs typeface="Source Serif 4 Semi Bold" pitchFamily="34" charset="-120"/>
              </a:rPr>
              <a:t>1. Core Accounting</a:t>
            </a:r>
            <a:endParaRPr lang="en-US" sz="1750" dirty="0"/>
          </a:p>
        </p:txBody>
      </p:sp>
      <p:sp>
        <p:nvSpPr>
          <p:cNvPr id="7" name="Text 4"/>
          <p:cNvSpPr/>
          <p:nvPr/>
        </p:nvSpPr>
        <p:spPr>
          <a:xfrm>
            <a:off x="871776" y="3680579"/>
            <a:ext cx="7400449" cy="61436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Automate general ledger, accounts payable, and accounts receivable to maintain accurate financial records.</a:t>
            </a:r>
            <a:endParaRPr lang="en-US" sz="1500" dirty="0"/>
          </a:p>
        </p:txBody>
      </p:sp>
      <p:sp>
        <p:nvSpPr>
          <p:cNvPr id="8" name="Shape 5"/>
          <p:cNvSpPr/>
          <p:nvPr/>
        </p:nvSpPr>
        <p:spPr>
          <a:xfrm>
            <a:off x="672108" y="4686657"/>
            <a:ext cx="7799784" cy="1411248"/>
          </a:xfrm>
          <a:prstGeom prst="roundRect">
            <a:avLst>
              <a:gd name="adj" fmla="val 5716"/>
            </a:avLst>
          </a:prstGeom>
          <a:solidFill>
            <a:srgbClr val="F0D4F7"/>
          </a:solidFill>
          <a:ln w="7620">
            <a:solidFill>
              <a:srgbClr val="D6BADD"/>
            </a:solidFill>
            <a:prstDash val="solid"/>
          </a:ln>
        </p:spPr>
      </p:sp>
      <p:sp>
        <p:nvSpPr>
          <p:cNvPr id="9" name="Text 6"/>
          <p:cNvSpPr/>
          <p:nvPr/>
        </p:nvSpPr>
        <p:spPr>
          <a:xfrm>
            <a:off x="871776" y="4886325"/>
            <a:ext cx="2900839" cy="282416"/>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4 Semi Bold" pitchFamily="34" charset="0"/>
                <a:ea typeface="Source Serif 4 Semi Bold" pitchFamily="34" charset="-122"/>
                <a:cs typeface="Source Serif 4 Semi Bold" pitchFamily="34" charset="-120"/>
              </a:rPr>
              <a:t>2. Budgeting &amp; Forecasting</a:t>
            </a:r>
            <a:endParaRPr lang="en-US" sz="1750" dirty="0"/>
          </a:p>
        </p:txBody>
      </p:sp>
      <p:sp>
        <p:nvSpPr>
          <p:cNvPr id="10" name="Text 7"/>
          <p:cNvSpPr/>
          <p:nvPr/>
        </p:nvSpPr>
        <p:spPr>
          <a:xfrm>
            <a:off x="871776" y="5283875"/>
            <a:ext cx="7400449" cy="61436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Create detailed budgets, perform variance analysis, and generate accurate financial forecasts for better planning.</a:t>
            </a:r>
            <a:endParaRPr lang="en-US" sz="1500" dirty="0"/>
          </a:p>
        </p:txBody>
      </p:sp>
      <p:sp>
        <p:nvSpPr>
          <p:cNvPr id="11" name="Shape 8"/>
          <p:cNvSpPr/>
          <p:nvPr/>
        </p:nvSpPr>
        <p:spPr>
          <a:xfrm>
            <a:off x="672108" y="6289953"/>
            <a:ext cx="7799784" cy="1411248"/>
          </a:xfrm>
          <a:prstGeom prst="roundRect">
            <a:avLst>
              <a:gd name="adj" fmla="val 5716"/>
            </a:avLst>
          </a:prstGeom>
          <a:solidFill>
            <a:srgbClr val="F0D4F7"/>
          </a:solidFill>
          <a:ln w="7620">
            <a:solidFill>
              <a:srgbClr val="D6BADD"/>
            </a:solidFill>
            <a:prstDash val="solid"/>
          </a:ln>
        </p:spPr>
      </p:sp>
      <p:sp>
        <p:nvSpPr>
          <p:cNvPr id="12" name="Text 9"/>
          <p:cNvSpPr/>
          <p:nvPr/>
        </p:nvSpPr>
        <p:spPr>
          <a:xfrm>
            <a:off x="871776" y="6489621"/>
            <a:ext cx="3714631" cy="282416"/>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4 Semi Bold" pitchFamily="34" charset="0"/>
                <a:ea typeface="Source Serif 4 Semi Bold" pitchFamily="34" charset="-122"/>
                <a:cs typeface="Source Serif 4 Semi Bold" pitchFamily="34" charset="-120"/>
              </a:rPr>
              <a:t>3. Financial Reporting &amp; Analytics</a:t>
            </a:r>
            <a:endParaRPr lang="en-US" sz="1750" dirty="0"/>
          </a:p>
        </p:txBody>
      </p:sp>
      <p:sp>
        <p:nvSpPr>
          <p:cNvPr id="13" name="Text 10"/>
          <p:cNvSpPr/>
          <p:nvPr/>
        </p:nvSpPr>
        <p:spPr>
          <a:xfrm>
            <a:off x="871776" y="6887170"/>
            <a:ext cx="7400449" cy="61436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Generate customizable reports, analyze key performance indicators, and gain actionable insights into your business performance.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2108" y="528876"/>
            <a:ext cx="7799784" cy="1129427"/>
          </a:xfrm>
          <a:prstGeom prst="rect">
            <a:avLst/>
          </a:prstGeom>
          <a:noFill/>
          <a:ln/>
        </p:spPr>
        <p:txBody>
          <a:bodyPr wrap="square" lIns="0" tIns="0" rIns="0" bIns="0" rtlCol="0" anchor="t"/>
          <a:lstStyle/>
          <a:p>
            <a:pPr algn="l" indent="0" marL="0">
              <a:lnSpc>
                <a:spcPts val="4400"/>
              </a:lnSpc>
              <a:buNone/>
            </a:pPr>
            <a:r>
              <a:rPr lang="en-US" sz="3550" dirty="0">
                <a:solidFill>
                  <a:srgbClr val="000000"/>
                </a:solidFill>
                <a:latin typeface="Source Serif 4 Semi Bold" pitchFamily="34" charset="0"/>
                <a:ea typeface="Source Serif 4 Semi Bold" pitchFamily="34" charset="-122"/>
                <a:cs typeface="Source Serif 4 Semi Bold" pitchFamily="34" charset="-120"/>
              </a:rPr>
              <a:t>Boost Revenue With Intelligent Sales Management</a:t>
            </a:r>
            <a:endParaRPr lang="en-US" sz="3550" dirty="0"/>
          </a:p>
        </p:txBody>
      </p:sp>
      <p:sp>
        <p:nvSpPr>
          <p:cNvPr id="3" name="Text 1"/>
          <p:cNvSpPr/>
          <p:nvPr/>
        </p:nvSpPr>
        <p:spPr>
          <a:xfrm>
            <a:off x="672108" y="1946315"/>
            <a:ext cx="7799784" cy="921544"/>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Our intelligent Sales module empowers your team to optimize every stage of the sales cycle, from lead generation to deal closure. Streamline operations, gain deep customer insights, and drive significant revenue growth with powerful tools designed for modern sales teams.</a:t>
            </a:r>
            <a:endParaRPr lang="en-US" sz="1500" dirty="0"/>
          </a:p>
        </p:txBody>
      </p:sp>
      <p:sp>
        <p:nvSpPr>
          <p:cNvPr id="4" name="Shape 2"/>
          <p:cNvSpPr/>
          <p:nvPr/>
        </p:nvSpPr>
        <p:spPr>
          <a:xfrm>
            <a:off x="672108" y="3083838"/>
            <a:ext cx="7799784" cy="1411010"/>
          </a:xfrm>
          <a:prstGeom prst="roundRect">
            <a:avLst>
              <a:gd name="adj" fmla="val 5716"/>
            </a:avLst>
          </a:prstGeom>
          <a:solidFill>
            <a:srgbClr val="F0D4F7"/>
          </a:solidFill>
          <a:ln w="7620">
            <a:solidFill>
              <a:srgbClr val="D6BADD"/>
            </a:solidFill>
            <a:prstDash val="solid"/>
          </a:ln>
        </p:spPr>
      </p:sp>
      <p:sp>
        <p:nvSpPr>
          <p:cNvPr id="5" name="Text 3"/>
          <p:cNvSpPr/>
          <p:nvPr/>
        </p:nvSpPr>
        <p:spPr>
          <a:xfrm>
            <a:off x="871657" y="3283387"/>
            <a:ext cx="2757011" cy="282416"/>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4 Semi Bold" pitchFamily="34" charset="0"/>
                <a:ea typeface="Source Serif 4 Semi Bold" pitchFamily="34" charset="-122"/>
                <a:cs typeface="Source Serif 4 Semi Bold" pitchFamily="34" charset="-120"/>
              </a:rPr>
              <a:t>Sales Tracking &amp; Pipeline</a:t>
            </a:r>
            <a:endParaRPr lang="en-US" sz="1750" dirty="0"/>
          </a:p>
        </p:txBody>
      </p:sp>
      <p:sp>
        <p:nvSpPr>
          <p:cNvPr id="6" name="Text 4"/>
          <p:cNvSpPr/>
          <p:nvPr/>
        </p:nvSpPr>
        <p:spPr>
          <a:xfrm>
            <a:off x="871657" y="3680936"/>
            <a:ext cx="7400687" cy="61436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Monitor sales activities in real-time, visualize your pipeline, and identify bottlenecks to accelerate deal velocity.</a:t>
            </a:r>
            <a:endParaRPr lang="en-US" sz="1500" dirty="0"/>
          </a:p>
        </p:txBody>
      </p:sp>
      <p:sp>
        <p:nvSpPr>
          <p:cNvPr id="7" name="Shape 5"/>
          <p:cNvSpPr/>
          <p:nvPr/>
        </p:nvSpPr>
        <p:spPr>
          <a:xfrm>
            <a:off x="672108" y="4686776"/>
            <a:ext cx="7799784" cy="1411010"/>
          </a:xfrm>
          <a:prstGeom prst="roundRect">
            <a:avLst>
              <a:gd name="adj" fmla="val 5716"/>
            </a:avLst>
          </a:prstGeom>
          <a:solidFill>
            <a:srgbClr val="F0D4F7"/>
          </a:solidFill>
          <a:ln w="7620">
            <a:solidFill>
              <a:srgbClr val="D6BADD"/>
            </a:solidFill>
            <a:prstDash val="solid"/>
          </a:ln>
        </p:spPr>
      </p:sp>
      <p:sp>
        <p:nvSpPr>
          <p:cNvPr id="8" name="Text 6"/>
          <p:cNvSpPr/>
          <p:nvPr/>
        </p:nvSpPr>
        <p:spPr>
          <a:xfrm>
            <a:off x="871657" y="4886325"/>
            <a:ext cx="3286839" cy="282416"/>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4 Semi Bold" pitchFamily="34" charset="0"/>
                <a:ea typeface="Source Serif 4 Semi Bold" pitchFamily="34" charset="-122"/>
                <a:cs typeface="Source Serif 4 Semi Bold" pitchFamily="34" charset="-120"/>
              </a:rPr>
              <a:t>Customer Insights &amp; Analytics</a:t>
            </a:r>
            <a:endParaRPr lang="en-US" sz="1750" dirty="0"/>
          </a:p>
        </p:txBody>
      </p:sp>
      <p:sp>
        <p:nvSpPr>
          <p:cNvPr id="9" name="Text 7"/>
          <p:cNvSpPr/>
          <p:nvPr/>
        </p:nvSpPr>
        <p:spPr>
          <a:xfrm>
            <a:off x="871657" y="5283875"/>
            <a:ext cx="7400687" cy="61436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Leverage data-driven insights to understand customer behavior, predict trends, and tailor your sales approach.</a:t>
            </a:r>
            <a:endParaRPr lang="en-US" sz="1500" dirty="0"/>
          </a:p>
        </p:txBody>
      </p:sp>
      <p:sp>
        <p:nvSpPr>
          <p:cNvPr id="10" name="Shape 8"/>
          <p:cNvSpPr/>
          <p:nvPr/>
        </p:nvSpPr>
        <p:spPr>
          <a:xfrm>
            <a:off x="672108" y="6289715"/>
            <a:ext cx="7799784" cy="1411010"/>
          </a:xfrm>
          <a:prstGeom prst="roundRect">
            <a:avLst>
              <a:gd name="adj" fmla="val 5716"/>
            </a:avLst>
          </a:prstGeom>
          <a:solidFill>
            <a:srgbClr val="F0D4F7"/>
          </a:solidFill>
          <a:ln w="7620">
            <a:solidFill>
              <a:srgbClr val="D6BADD"/>
            </a:solidFill>
            <a:prstDash val="solid"/>
          </a:ln>
        </p:spPr>
      </p:sp>
      <p:sp>
        <p:nvSpPr>
          <p:cNvPr id="11" name="Text 9"/>
          <p:cNvSpPr/>
          <p:nvPr/>
        </p:nvSpPr>
        <p:spPr>
          <a:xfrm>
            <a:off x="871657" y="6489263"/>
            <a:ext cx="2641640" cy="282416"/>
          </a:xfrm>
          <a:prstGeom prst="rect">
            <a:avLst/>
          </a:prstGeom>
          <a:noFill/>
          <a:ln/>
        </p:spPr>
        <p:txBody>
          <a:bodyPr wrap="none" lIns="0" tIns="0" rIns="0" bIns="0" rtlCol="0" anchor="t"/>
          <a:lstStyle/>
          <a:p>
            <a:pPr algn="l" indent="0" marL="0">
              <a:lnSpc>
                <a:spcPts val="2200"/>
              </a:lnSpc>
              <a:buNone/>
            </a:pPr>
            <a:r>
              <a:rPr lang="en-US" sz="1750" dirty="0">
                <a:solidFill>
                  <a:srgbClr val="272525"/>
                </a:solidFill>
                <a:latin typeface="Source Serif 4 Semi Bold" pitchFamily="34" charset="0"/>
                <a:ea typeface="Source Serif 4 Semi Bold" pitchFamily="34" charset="-122"/>
                <a:cs typeface="Source Serif 4 Semi Bold" pitchFamily="34" charset="-120"/>
              </a:rPr>
              <a:t>Reporting &amp; Forecasting</a:t>
            </a:r>
            <a:endParaRPr lang="en-US" sz="1750" dirty="0"/>
          </a:p>
        </p:txBody>
      </p:sp>
      <p:sp>
        <p:nvSpPr>
          <p:cNvPr id="12" name="Text 10"/>
          <p:cNvSpPr/>
          <p:nvPr/>
        </p:nvSpPr>
        <p:spPr>
          <a:xfrm>
            <a:off x="871657" y="6886813"/>
            <a:ext cx="7400687" cy="614363"/>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Source Sans 3" pitchFamily="34" charset="0"/>
                <a:ea typeface="Source Sans 3" pitchFamily="34" charset="-122"/>
                <a:cs typeface="Source Sans 3" pitchFamily="34" charset="-120"/>
              </a:rPr>
              <a:t>Generate comprehensive sales reports and accurate forecasts to make informed decisions and strategize for future growth.</a:t>
            </a:r>
            <a:endParaRPr lang="en-US" sz="1500" dirty="0"/>
          </a:p>
        </p:txBody>
      </p:sp>
      <p:pic>
        <p:nvPicPr>
          <p:cNvPr id="13" name="Image 0" descr="preencoded.png">    </p:cNvPr>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50437" y="2018467"/>
            <a:ext cx="7415927" cy="1452086"/>
          </a:xfrm>
          <a:prstGeom prst="rect">
            <a:avLst/>
          </a:prstGeom>
          <a:noFill/>
          <a:ln/>
        </p:spPr>
        <p:txBody>
          <a:bodyPr wrap="square" lIns="0" tIns="0" rIns="0" bIns="0" rtlCol="0" anchor="t"/>
          <a:lstStyle/>
          <a:p>
            <a:pPr algn="l" indent="0" marL="0">
              <a:lnSpc>
                <a:spcPts val="5700"/>
              </a:lnSpc>
              <a:buNone/>
            </a:pPr>
            <a:r>
              <a:rPr lang="en-US" sz="4550" dirty="0">
                <a:solidFill>
                  <a:srgbClr val="000000"/>
                </a:solidFill>
                <a:latin typeface="Source Serif 4 Semi Bold" pitchFamily="34" charset="0"/>
                <a:ea typeface="Source Serif 4 Semi Bold" pitchFamily="34" charset="-122"/>
                <a:cs typeface="Source Serif 4 Semi Bold" pitchFamily="34" charset="-120"/>
              </a:rPr>
              <a:t>Built With Angular: Modern, Fast &amp; Scalable</a:t>
            </a:r>
            <a:endParaRPr lang="en-US" sz="4550" dirty="0"/>
          </a:p>
        </p:txBody>
      </p:sp>
      <p:sp>
        <p:nvSpPr>
          <p:cNvPr id="3" name="Text 1"/>
          <p:cNvSpPr/>
          <p:nvPr/>
        </p:nvSpPr>
        <p:spPr>
          <a:xfrm>
            <a:off x="6350437" y="3840837"/>
            <a:ext cx="7415927" cy="2370296"/>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Source Sans 3" pitchFamily="34" charset="0"/>
                <a:ea typeface="Source Sans 3" pitchFamily="34" charset="-122"/>
                <a:cs typeface="Source Sans 3" pitchFamily="34" charset="-120"/>
              </a:rPr>
              <a:t>Our ERP system is powered by Angular, a leading platform for building modern web applications. We chose Angular for its robust framework, enabling us to deliver exceptional performance, unparalleled scalability, and a truly responsive design across all devices. Its modern architecture ensures a secure, maintainable, and future-proof solution for your business.</a:t>
            </a:r>
            <a:endParaRPr lang="en-US" sz="1900" dirty="0"/>
          </a:p>
        </p:txBody>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737717"/>
            <a:ext cx="7415927" cy="1452086"/>
          </a:xfrm>
          <a:prstGeom prst="rect">
            <a:avLst/>
          </a:prstGeom>
          <a:noFill/>
          <a:ln/>
        </p:spPr>
        <p:txBody>
          <a:bodyPr wrap="square" lIns="0" tIns="0" rIns="0" bIns="0" rtlCol="0" anchor="t"/>
          <a:lstStyle/>
          <a:p>
            <a:pPr algn="l" indent="0" marL="0">
              <a:lnSpc>
                <a:spcPts val="5700"/>
              </a:lnSpc>
              <a:buNone/>
            </a:pPr>
            <a:r>
              <a:rPr lang="en-US" sz="4550" dirty="0">
                <a:solidFill>
                  <a:srgbClr val="000000"/>
                </a:solidFill>
                <a:latin typeface="Source Serif 4 Semi Bold" pitchFamily="34" charset="0"/>
                <a:ea typeface="Source Serif 4 Semi Bold" pitchFamily="34" charset="-122"/>
                <a:cs typeface="Source Serif 4 Semi Bold" pitchFamily="34" charset="-120"/>
              </a:rPr>
              <a:t>Ready to Transform Your Business?</a:t>
            </a:r>
            <a:endParaRPr lang="en-US" sz="4550" dirty="0"/>
          </a:p>
        </p:txBody>
      </p:sp>
      <p:sp>
        <p:nvSpPr>
          <p:cNvPr id="4" name="Text 1"/>
          <p:cNvSpPr/>
          <p:nvPr/>
        </p:nvSpPr>
        <p:spPr>
          <a:xfrm>
            <a:off x="864037" y="3560088"/>
            <a:ext cx="7415927" cy="1975247"/>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Source Sans 3" pitchFamily="34" charset="0"/>
                <a:ea typeface="Source Sans 3" pitchFamily="34" charset="-122"/>
                <a:cs typeface="Source Sans 3" pitchFamily="34" charset="-120"/>
              </a:rPr>
              <a:t>Harness the power of our modern ERP system to streamline operations, enhance efficiency, and drive growth. Built with cutting-edge technology, it's designed to propel your business forward. Connect with our team today to discover how we can tailor a solution to your unique needs.</a:t>
            </a:r>
            <a:endParaRPr lang="en-US" sz="1900" dirty="0"/>
          </a:p>
        </p:txBody>
      </p:sp>
      <p:pic>
        <p:nvPicPr>
          <p:cNvPr id="5" name="Image 1" descr="preencoded.png">
            <a:hlinkClick r:id="rId3" tooltip=""/>
          </p:cNvPr>
          <p:cNvPicPr>
            <a:picLocks noChangeAspect="1"/>
          </p:cNvPicPr>
          <p:nvPr/>
        </p:nvPicPr>
        <p:blipFill>
          <a:blip r:embed="rId2"/>
          <a:stretch>
            <a:fillRect/>
          </a:stretch>
        </p:blipFill>
        <p:spPr>
          <a:xfrm>
            <a:off x="864037" y="5812988"/>
            <a:ext cx="2203609" cy="678894"/>
          </a:xfrm>
          <a:prstGeom prst="rect">
            <a:avLst/>
          </a:prstGeom>
        </p:spPr>
      </p:pic>
      <p:pic>
        <p:nvPicPr>
          <p:cNvPr id="6" name="Image 2" descr="preencoded.png">
            <a:hlinkClick r:id="rId5" tooltip=""/>
          </p:cNvPr>
          <p:cNvPicPr>
            <a:picLocks noChangeAspect="1"/>
          </p:cNvPicPr>
          <p:nvPr/>
        </p:nvPicPr>
        <p:blipFill>
          <a:blip r:embed="rId4"/>
          <a:stretch>
            <a:fillRect/>
          </a:stretch>
        </p:blipFill>
        <p:spPr>
          <a:xfrm>
            <a:off x="3190994" y="5812988"/>
            <a:ext cx="3060859" cy="67889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2025-11-30T19:55:25Z</dcterms:created>
  <dcterms:modified xsi:type="dcterms:W3CDTF">2025-11-30T19:55:25Z</dcterms:modified>
</cp:coreProperties>
</file>